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</p:sldMasterIdLst>
  <p:sldIdLst>
    <p:sldId id="256" r:id="rId2"/>
    <p:sldId id="379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466" r:id="rId11"/>
    <p:sldId id="467" r:id="rId12"/>
    <p:sldId id="468" r:id="rId13"/>
    <p:sldId id="469" r:id="rId14"/>
    <p:sldId id="470" r:id="rId15"/>
    <p:sldId id="471" r:id="rId16"/>
    <p:sldId id="472" r:id="rId17"/>
    <p:sldId id="485" r:id="rId18"/>
    <p:sldId id="473" r:id="rId19"/>
    <p:sldId id="474" r:id="rId20"/>
    <p:sldId id="475" r:id="rId21"/>
    <p:sldId id="476" r:id="rId22"/>
    <p:sldId id="477" r:id="rId23"/>
    <p:sldId id="479" r:id="rId24"/>
    <p:sldId id="481" r:id="rId25"/>
    <p:sldId id="283" r:id="rId26"/>
    <p:sldId id="480" r:id="rId27"/>
    <p:sldId id="478" r:id="rId28"/>
    <p:sldId id="498" r:id="rId29"/>
    <p:sldId id="559" r:id="rId30"/>
    <p:sldId id="483" r:id="rId31"/>
    <p:sldId id="484" r:id="rId32"/>
    <p:sldId id="486" r:id="rId33"/>
    <p:sldId id="490" r:id="rId34"/>
    <p:sldId id="501" r:id="rId35"/>
    <p:sldId id="487" r:id="rId36"/>
    <p:sldId id="497" r:id="rId37"/>
    <p:sldId id="491" r:id="rId38"/>
    <p:sldId id="496" r:id="rId39"/>
    <p:sldId id="399" r:id="rId40"/>
    <p:sldId id="482" r:id="rId41"/>
    <p:sldId id="495" r:id="rId42"/>
    <p:sldId id="488" r:id="rId43"/>
    <p:sldId id="489" r:id="rId44"/>
    <p:sldId id="492" r:id="rId45"/>
    <p:sldId id="493" r:id="rId46"/>
    <p:sldId id="499" r:id="rId47"/>
    <p:sldId id="494" r:id="rId48"/>
    <p:sldId id="508" r:id="rId49"/>
    <p:sldId id="500" r:id="rId50"/>
    <p:sldId id="502" r:id="rId51"/>
    <p:sldId id="509" r:id="rId52"/>
    <p:sldId id="503" r:id="rId53"/>
    <p:sldId id="504" r:id="rId54"/>
    <p:sldId id="530" r:id="rId55"/>
    <p:sldId id="506" r:id="rId56"/>
    <p:sldId id="507" r:id="rId57"/>
    <p:sldId id="505" r:id="rId58"/>
    <p:sldId id="510" r:id="rId59"/>
    <p:sldId id="512" r:id="rId60"/>
    <p:sldId id="514" r:id="rId61"/>
    <p:sldId id="525" r:id="rId62"/>
    <p:sldId id="515" r:id="rId63"/>
    <p:sldId id="513" r:id="rId64"/>
    <p:sldId id="511" r:id="rId65"/>
    <p:sldId id="517" r:id="rId66"/>
    <p:sldId id="516" r:id="rId67"/>
    <p:sldId id="519" r:id="rId68"/>
    <p:sldId id="520" r:id="rId69"/>
    <p:sldId id="533" r:id="rId70"/>
    <p:sldId id="521" r:id="rId71"/>
    <p:sldId id="532" r:id="rId72"/>
    <p:sldId id="546" r:id="rId73"/>
    <p:sldId id="555" r:id="rId74"/>
    <p:sldId id="522" r:id="rId75"/>
    <p:sldId id="523" r:id="rId76"/>
    <p:sldId id="524" r:id="rId77"/>
    <p:sldId id="529" r:id="rId78"/>
    <p:sldId id="526" r:id="rId79"/>
    <p:sldId id="534" r:id="rId80"/>
    <p:sldId id="527" r:id="rId81"/>
    <p:sldId id="518" r:id="rId82"/>
    <p:sldId id="553" r:id="rId83"/>
    <p:sldId id="536" r:id="rId84"/>
    <p:sldId id="535" r:id="rId85"/>
    <p:sldId id="537" r:id="rId86"/>
    <p:sldId id="539" r:id="rId87"/>
    <p:sldId id="547" r:id="rId88"/>
    <p:sldId id="531" r:id="rId89"/>
    <p:sldId id="544" r:id="rId90"/>
    <p:sldId id="538" r:id="rId91"/>
    <p:sldId id="528" r:id="rId92"/>
    <p:sldId id="550" r:id="rId93"/>
    <p:sldId id="540" r:id="rId94"/>
    <p:sldId id="554" r:id="rId95"/>
    <p:sldId id="541" r:id="rId96"/>
    <p:sldId id="549" r:id="rId97"/>
    <p:sldId id="558" r:id="rId98"/>
    <p:sldId id="543" r:id="rId99"/>
    <p:sldId id="542" r:id="rId100"/>
    <p:sldId id="545" r:id="rId101"/>
    <p:sldId id="551" r:id="rId102"/>
    <p:sldId id="394" r:id="rId103"/>
    <p:sldId id="552" r:id="rId104"/>
    <p:sldId id="443" r:id="rId105"/>
    <p:sldId id="557" r:id="rId106"/>
    <p:sldId id="556" r:id="rId107"/>
    <p:sldId id="465" r:id="rId10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Vidutinis stilius 2 – paryškinima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38B1855-1B75-4FBE-930C-398BA8C253C6}" styleName="Teminis stilius 2 – paryškinima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929F9F4-4A8F-4326-A1B4-22849713DDAB}" styleName="Tamsus stilius1 – paryškinimas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799B23B-EC83-4686-B30A-512413B5E67A}" styleName="Šviesus stilius 3 – paryškinimas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C2FFA5D-87B4-456A-9821-1D502468CF0F}" styleName="Teminis stilius 1 – paryškinima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eminis stilius 1 – paryškinima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0A1B5D5-9B99-4C35-A422-299274C87663}" styleName="Vidutinis stilius 1 – paryškinima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46F890A9-2807-4EBB-B81D-B2AA78EC7F39}" styleName="Tamsus stilius 2 – paryškinimas 5/paryškinima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Vidutinis stilius 4 – paryškinima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793D81CF-94F2-401A-BA57-92F5A7B2D0C5}" styleName="Vidutinis stiliu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8D230F3-CF80-4859-8CE7-A43EE81993B5}" styleName="Šviesus stilius 1 – paryškinimas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25E5076-3810-47DD-B79F-674D7AD40C01}" styleName="Tamsus stilius1 – paryškinima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Vidutinis stilius 4 – paryškinima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00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3" name="Freeform 12"/>
          <p:cNvSpPr/>
          <p:nvPr/>
        </p:nvSpPr>
        <p:spPr>
          <a:xfrm>
            <a:off x="-8467" y="-16933"/>
            <a:ext cx="8754534" cy="6451600"/>
          </a:xfrm>
          <a:custGeom>
            <a:avLst/>
            <a:gdLst/>
            <a:ahLst/>
            <a:cxnLst/>
            <a:rect l="l" t="t" r="r" b="b"/>
            <a:pathLst>
              <a:path w="8754534" h="6451600">
                <a:moveTo>
                  <a:pt x="8373534" y="0"/>
                </a:moveTo>
                <a:lnTo>
                  <a:pt x="8754534" y="5994400"/>
                </a:lnTo>
                <a:lnTo>
                  <a:pt x="0" y="6451600"/>
                </a:lnTo>
                <a:lnTo>
                  <a:pt x="0" y="0"/>
                </a:lnTo>
                <a:lnTo>
                  <a:pt x="8373534" y="0"/>
                </a:lnTo>
                <a:close/>
              </a:path>
            </a:pathLst>
          </a:cu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22"/>
          <p:cNvSpPr/>
          <p:nvPr/>
        </p:nvSpPr>
        <p:spPr>
          <a:xfrm>
            <a:off x="-10379" y="4445000"/>
            <a:ext cx="8464695" cy="1715811"/>
          </a:xfrm>
          <a:custGeom>
            <a:avLst/>
            <a:gdLst/>
            <a:ahLst/>
            <a:cxnLst/>
            <a:rect l="l" t="t" r="r" b="b"/>
            <a:pathLst>
              <a:path w="8428428" h="1878553">
                <a:moveTo>
                  <a:pt x="0" y="438229"/>
                </a:moveTo>
                <a:lnTo>
                  <a:pt x="8343246" y="0"/>
                </a:lnTo>
                <a:lnTo>
                  <a:pt x="8428428" y="1424838"/>
                </a:lnTo>
                <a:lnTo>
                  <a:pt x="7515" y="1878553"/>
                </a:lnTo>
                <a:lnTo>
                  <a:pt x="0" y="438229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 28"/>
          <p:cNvSpPr/>
          <p:nvPr/>
        </p:nvSpPr>
        <p:spPr>
          <a:xfrm>
            <a:off x="-2864" y="0"/>
            <a:ext cx="5811235" cy="321615"/>
          </a:xfrm>
          <a:custGeom>
            <a:avLst/>
            <a:gdLst/>
            <a:ahLst/>
            <a:cxnLst/>
            <a:rect l="l" t="t" r="r" b="b"/>
            <a:pathLst>
              <a:path w="5811235" h="321615">
                <a:moveTo>
                  <a:pt x="0" y="0"/>
                </a:moveTo>
                <a:lnTo>
                  <a:pt x="5811235" y="0"/>
                </a:lnTo>
                <a:lnTo>
                  <a:pt x="1" y="321615"/>
                </a:lnTo>
                <a:cubicBezTo>
                  <a:pt x="1" y="214410"/>
                  <a:pt x="0" y="107205"/>
                  <a:pt x="0" y="0"/>
                </a:cubicBez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 rot="21420000">
            <a:off x="-170768" y="213023"/>
            <a:ext cx="8480534" cy="5746008"/>
          </a:xfrm>
          <a:custGeom>
            <a:avLst/>
            <a:gdLst/>
            <a:ahLst/>
            <a:cxnLst/>
            <a:rect l="l" t="t" r="r" b="b"/>
            <a:pathLst>
              <a:path w="11307378" h="5746008">
                <a:moveTo>
                  <a:pt x="11270997" y="0"/>
                </a:moveTo>
                <a:lnTo>
                  <a:pt x="11307378" y="5746008"/>
                </a:lnTo>
                <a:lnTo>
                  <a:pt x="1" y="574313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451416" y="668338"/>
            <a:ext cx="7533524" cy="2766528"/>
          </a:xfrm>
        </p:spPr>
        <p:txBody>
          <a:bodyPr anchor="b">
            <a:normAutofit/>
          </a:bodyPr>
          <a:lstStyle>
            <a:lvl1pPr algn="r">
              <a:defRPr sz="7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554462" y="3446830"/>
            <a:ext cx="7512060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3669071" y="4714242"/>
            <a:ext cx="4607740" cy="942356"/>
          </a:xfrm>
        </p:spPr>
        <p:txBody>
          <a:bodyPr/>
          <a:lstStyle>
            <a:lvl1pPr algn="ctr">
              <a:defRPr sz="4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F8508F-6496-44EE-AA03-C6C28E28EAEF}" type="datetimeFigureOut">
              <a:rPr lang="lt-LT" smtClean="0"/>
              <a:t>2023-01-04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12134" y="4954635"/>
            <a:ext cx="2987069" cy="918361"/>
          </a:xfrm>
        </p:spPr>
        <p:txBody>
          <a:bodyPr vert="horz" lIns="91440" tIns="45720" rIns="91440" bIns="45720" rtlCol="0" anchor="ctr"/>
          <a:lstStyle>
            <a:lvl1pPr algn="r">
              <a:defRPr lang="en-US" sz="4200" dirty="0"/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7401518" y="3819948"/>
            <a:ext cx="680390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9B49F4F-9B83-4D8E-A2E8-6D684330E2A3}" type="slidenum">
              <a:rPr lang="lt-LT" smtClean="0"/>
              <a:t>‹#›</a:t>
            </a:fld>
            <a:endParaRPr lang="lt-LT"/>
          </a:p>
        </p:txBody>
      </p:sp>
      <p:sp>
        <p:nvSpPr>
          <p:cNvPr id="33" name="5-Point Star 32"/>
          <p:cNvSpPr/>
          <p:nvPr/>
        </p:nvSpPr>
        <p:spPr>
          <a:xfrm rot="21420000">
            <a:off x="3121951" y="5057183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98758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nė nuotrauka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106333"/>
            <a:ext cx="7796031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351" y="685800"/>
            <a:ext cx="7794385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702923"/>
            <a:ext cx="7796046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508F-6496-44EE-AA03-C6C28E28EAEF}" type="datetimeFigureOut">
              <a:rPr lang="lt-LT" smtClean="0"/>
              <a:t>2023-01-04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49F4F-9B83-4D8E-A2E8-6D684330E2A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54848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vadinima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77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106333"/>
            <a:ext cx="7796047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508F-6496-44EE-AA03-C6C28E28EAEF}" type="datetimeFigureOut">
              <a:rPr lang="lt-LT" smtClean="0"/>
              <a:t>2023-01-04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49F4F-9B83-4D8E-A2E8-6D684330E2A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337855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a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99" y="685800"/>
            <a:ext cx="7143765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62698" y="3610032"/>
            <a:ext cx="6500967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106334"/>
            <a:ext cx="779766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508F-6496-44EE-AA03-C6C28E28EAEF}" type="datetimeFigureOut">
              <a:rPr lang="lt-LT" smtClean="0"/>
              <a:t>2023-01-04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49F4F-9B83-4D8E-A2E8-6D684330E2A3}" type="slidenum">
              <a:rPr lang="lt-LT" smtClean="0"/>
              <a:t>‹#›</a:t>
            </a:fld>
            <a:endParaRPr lang="lt-LT"/>
          </a:p>
        </p:txBody>
      </p:sp>
      <p:sp>
        <p:nvSpPr>
          <p:cNvPr id="10" name="TextBox 9"/>
          <p:cNvSpPr txBox="1"/>
          <p:nvPr/>
        </p:nvSpPr>
        <p:spPr>
          <a:xfrm>
            <a:off x="404280" y="88785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97147" y="290648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1894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elės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1723855"/>
            <a:ext cx="7796030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247468"/>
            <a:ext cx="7796030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508F-6496-44EE-AA03-C6C28E28EAEF}" type="datetimeFigureOut">
              <a:rPr lang="lt-LT" smtClean="0"/>
              <a:t>2023-01-04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49F4F-9B83-4D8E-A2E8-6D684330E2A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187152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lpel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2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52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5967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175966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7785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27785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508F-6496-44EE-AA03-C6C28E28EAEF}" type="datetimeFigureOut">
              <a:rPr lang="lt-LT" smtClean="0"/>
              <a:t>2023-01-04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49F4F-9B83-4D8E-A2E8-6D684330E2A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211677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aveikslėlis skilty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8880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4335" y="2063396"/>
            <a:ext cx="2482596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8880" y="4389288"/>
            <a:ext cx="2482596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805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176999" y="2063396"/>
            <a:ext cx="2482596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176998" y="4389286"/>
            <a:ext cx="2483655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670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26614" y="2063394"/>
            <a:ext cx="2482596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26614" y="4389284"/>
            <a:ext cx="2482596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508F-6496-44EE-AA03-C6C28E28EAEF}" type="datetimeFigureOut">
              <a:rPr lang="lt-LT" smtClean="0"/>
              <a:t>2023-01-04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49F4F-9B83-4D8E-A2E8-6D684330E2A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472192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2063396"/>
            <a:ext cx="7796030" cy="3311190"/>
          </a:xfrm>
        </p:spPr>
        <p:txBody>
          <a:bodyPr vert="eaVert" anchor="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508F-6496-44EE-AA03-C6C28E28EAEF}" type="datetimeFigureOut">
              <a:rPr lang="lt-LT" smtClean="0"/>
              <a:t>2023-01-04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49F4F-9B83-4D8E-A2E8-6D684330E2A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80386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896" y="685801"/>
            <a:ext cx="1698485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685801"/>
            <a:ext cx="5928323" cy="4688785"/>
          </a:xfrm>
        </p:spPr>
        <p:txBody>
          <a:bodyPr vert="eaVert" anchor="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508F-6496-44EE-AA03-C6C28E28EAEF}" type="datetimeFigureOut">
              <a:rPr lang="lt-LT" smtClean="0"/>
              <a:t>2023-01-04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49F4F-9B83-4D8E-A2E8-6D684330E2A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152788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508F-6496-44EE-AA03-C6C28E28EAEF}" type="datetimeFigureOut">
              <a:rPr lang="lt-LT" smtClean="0"/>
              <a:t>2023-01-04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49F4F-9B83-4D8E-A2E8-6D684330E2A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80846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2063396"/>
            <a:ext cx="7796030" cy="3311189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508F-6496-44EE-AA03-C6C28E28EAEF}" type="datetimeFigureOut">
              <a:rPr lang="lt-LT" smtClean="0"/>
              <a:t>2023-01-04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49F4F-9B83-4D8E-A2E8-6D684330E2A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10815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3742267"/>
            <a:ext cx="7796030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508F-6496-44EE-AA03-C6C28E28EAEF}" type="datetimeFigureOut">
              <a:rPr lang="lt-LT" smtClean="0"/>
              <a:t>2023-01-04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49F4F-9B83-4D8E-A2E8-6D684330E2A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30637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7662" cy="1158140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0" y="2063396"/>
            <a:ext cx="3816536" cy="3311189"/>
          </a:xfrm>
        </p:spPr>
        <p:txBody>
          <a:bodyPr anchor="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495478" y="2063396"/>
            <a:ext cx="3814904" cy="3311189"/>
          </a:xfrm>
        </p:spPr>
        <p:txBody>
          <a:bodyPr anchor="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508F-6496-44EE-AA03-C6C28E28EAEF}" type="datetimeFigureOut">
              <a:rPr lang="lt-LT" smtClean="0"/>
              <a:t>2023-01-04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49F4F-9B83-4D8E-A2E8-6D684330E2A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66886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6030" cy="1158140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569" y="2063396"/>
            <a:ext cx="3591317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514352" y="2861733"/>
            <a:ext cx="3816534" cy="2512852"/>
          </a:xfrm>
        </p:spPr>
        <p:txBody>
          <a:bodyPr anchor="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5340" y="2063396"/>
            <a:ext cx="359667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495477" y="2861733"/>
            <a:ext cx="3816535" cy="2512852"/>
          </a:xfrm>
        </p:spPr>
        <p:txBody>
          <a:bodyPr anchor="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508F-6496-44EE-AA03-C6C28E28EAEF}" type="datetimeFigureOut">
              <a:rPr lang="lt-LT" smtClean="0"/>
              <a:t>2023-01-04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49F4F-9B83-4D8E-A2E8-6D684330E2A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05670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508F-6496-44EE-AA03-C6C28E28EAEF}" type="datetimeFigureOut">
              <a:rPr lang="lt-LT" smtClean="0"/>
              <a:t>2023-01-04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49F4F-9B83-4D8E-A2E8-6D684330E2A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40343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508F-6496-44EE-AA03-C6C28E28EAEF}" type="datetimeFigureOut">
              <a:rPr lang="lt-LT" smtClean="0"/>
              <a:t>2023-01-04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49F4F-9B83-4D8E-A2E8-6D684330E2A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65827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32" y="685800"/>
            <a:ext cx="3095145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784600" y="685801"/>
            <a:ext cx="4525781" cy="4688785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232" y="2709053"/>
            <a:ext cx="3095146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508F-6496-44EE-AA03-C6C28E28EAEF}" type="datetimeFigureOut">
              <a:rPr lang="lt-LT" smtClean="0"/>
              <a:t>2023-01-04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49F4F-9B83-4D8E-A2E8-6D684330E2A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97874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440817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7740" y="1"/>
            <a:ext cx="3162641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2709053"/>
            <a:ext cx="440817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508F-6496-44EE-AA03-C6C28E28EAEF}" type="datetimeFigureOut">
              <a:rPr lang="lt-LT" smtClean="0"/>
              <a:t>2023-01-04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49F4F-9B83-4D8E-A2E8-6D684330E2A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8078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9048" y="1"/>
            <a:ext cx="9004013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2063396"/>
            <a:ext cx="7797662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73562" y="5757334"/>
            <a:ext cx="283845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F8508F-6496-44EE-AA03-C6C28E28EAEF}" type="datetimeFigureOut">
              <a:rPr lang="lt-LT" smtClean="0"/>
              <a:t>2023-01-04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5757334"/>
            <a:ext cx="412478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5341" y="5757334"/>
            <a:ext cx="68039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9B49F4F-9B83-4D8E-A2E8-6D684330E2A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22574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18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18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8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18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8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g"/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3.jp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18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2.jp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8.jpeg"/><Relationship Id="rId4" Type="http://schemas.openxmlformats.org/officeDocument/2006/relationships/image" Target="../media/image4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0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3.jp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1.jpg"/><Relationship Id="rId5" Type="http://schemas.openxmlformats.org/officeDocument/2006/relationships/image" Target="../media/image100.jpg"/><Relationship Id="rId4" Type="http://schemas.openxmlformats.org/officeDocument/2006/relationships/image" Target="../media/image9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1.jpg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6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0.jpg"/><Relationship Id="rId4" Type="http://schemas.openxmlformats.org/officeDocument/2006/relationships/image" Target="../media/image109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3.jp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4.jpeg"/><Relationship Id="rId4" Type="http://schemas.openxmlformats.org/officeDocument/2006/relationships/image" Target="../media/image123.jp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0.jp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4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8.jp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3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5.jp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1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18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18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1.jp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18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-137242" y="1412035"/>
            <a:ext cx="8542290" cy="4267200"/>
          </a:xfrm>
        </p:spPr>
        <p:txBody>
          <a:bodyPr>
            <a:normAutofit/>
          </a:bodyPr>
          <a:lstStyle/>
          <a:p>
            <a:pPr algn="ctr"/>
            <a:r>
              <a:rPr lang="lt-LT" sz="4400" i="1" dirty="0">
                <a:latin typeface="Times New Roman" pitchFamily="18" charset="0"/>
                <a:cs typeface="Times New Roman" pitchFamily="18" charset="0"/>
              </a:rPr>
              <a:t>PLUNGĖS  RAJONO  SAVIVALDYBĖS VISUOMENĖS  SVEIKATOS BIURO STIPRINIMO  VEIKLOS</a:t>
            </a:r>
            <a:br>
              <a:rPr lang="lt-LT" sz="4400" i="1" dirty="0">
                <a:latin typeface="Times New Roman" pitchFamily="18" charset="0"/>
                <a:cs typeface="Times New Roman" pitchFamily="18" charset="0"/>
              </a:rPr>
            </a:br>
            <a:r>
              <a:rPr lang="lt-LT" sz="4400" i="1" dirty="0">
                <a:latin typeface="Times New Roman" pitchFamily="18" charset="0"/>
                <a:cs typeface="Times New Roman" pitchFamily="18" charset="0"/>
              </a:rPr>
              <a:t>2022 metai</a:t>
            </a:r>
            <a:br>
              <a:rPr lang="lt-LT" i="1" dirty="0">
                <a:latin typeface="Times New Roman" pitchFamily="18" charset="0"/>
                <a:cs typeface="Times New Roman" pitchFamily="18" charset="0"/>
              </a:rPr>
            </a:br>
            <a:endParaRPr lang="lt-LT" dirty="0"/>
          </a:p>
        </p:txBody>
      </p:sp>
      <p:pic>
        <p:nvPicPr>
          <p:cNvPr id="5" name="Paveikslėlis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6632"/>
            <a:ext cx="5809500" cy="1295403"/>
          </a:xfrm>
          <a:prstGeom prst="rect">
            <a:avLst/>
          </a:prstGeom>
        </p:spPr>
      </p:pic>
      <p:pic>
        <p:nvPicPr>
          <p:cNvPr id="3" name="Garsas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8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95"/>
    </mc:Choice>
    <mc:Fallback xmlns="">
      <p:transition spd="slow" advTm="16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99AEB12-C1F7-4FEB-ACA9-E88D84784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573B4E3E-8360-43F7-9BAB-657B51CC70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263"/>
            <a:ext cx="4865760" cy="6882263"/>
          </a:xfrm>
        </p:spPr>
      </p:pic>
    </p:spTree>
    <p:extLst>
      <p:ext uri="{BB962C8B-B14F-4D97-AF65-F5344CB8AC3E}">
        <p14:creationId xmlns:p14="http://schemas.microsoft.com/office/powerpoint/2010/main" val="112331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42"/>
    </mc:Choice>
    <mc:Fallback xmlns="">
      <p:transition spd="slow" advTm="22342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DDC34691-22CC-C6FC-8A5F-FD539D3762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73750"/>
            <a:ext cx="4752528" cy="6722105"/>
          </a:xfrm>
        </p:spPr>
      </p:pic>
    </p:spTree>
    <p:extLst>
      <p:ext uri="{BB962C8B-B14F-4D97-AF65-F5344CB8AC3E}">
        <p14:creationId xmlns:p14="http://schemas.microsoft.com/office/powerpoint/2010/main" val="93764660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440BE96-0D8F-B407-8F73-B2BD8E617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4AC16BD2-785D-6C39-C8F8-C640F27153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32" y="0"/>
            <a:ext cx="6412130" cy="5375275"/>
          </a:xfrm>
        </p:spPr>
      </p:pic>
    </p:spTree>
    <p:extLst>
      <p:ext uri="{BB962C8B-B14F-4D97-AF65-F5344CB8AC3E}">
        <p14:creationId xmlns:p14="http://schemas.microsoft.com/office/powerpoint/2010/main" val="411154718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-1"/>
            <a:ext cx="4824536" cy="6823957"/>
          </a:xfrm>
        </p:spPr>
      </p:pic>
    </p:spTree>
    <p:extLst>
      <p:ext uri="{BB962C8B-B14F-4D97-AF65-F5344CB8AC3E}">
        <p14:creationId xmlns:p14="http://schemas.microsoft.com/office/powerpoint/2010/main" val="87963885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5729815-1F95-8758-AF8D-984893611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C93A23DB-2349-1BAA-C0B6-B75126D1CF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1" y="55826"/>
            <a:ext cx="8115298" cy="6492239"/>
          </a:xfrm>
        </p:spPr>
      </p:pic>
    </p:spTree>
    <p:extLst>
      <p:ext uri="{BB962C8B-B14F-4D97-AF65-F5344CB8AC3E}">
        <p14:creationId xmlns:p14="http://schemas.microsoft.com/office/powerpoint/2010/main" val="37202217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0" y="0"/>
            <a:ext cx="8956712" cy="6858000"/>
          </a:xfrm>
        </p:spPr>
      </p:pic>
    </p:spTree>
    <p:extLst>
      <p:ext uri="{BB962C8B-B14F-4D97-AF65-F5344CB8AC3E}">
        <p14:creationId xmlns:p14="http://schemas.microsoft.com/office/powerpoint/2010/main" val="215840674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4124282-4444-9E65-736F-EF4BDCBF2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1F8134DF-1009-03AD-3C63-1B00243BB3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02502" cy="5661248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AF8C02AB-73B0-F9C6-0CE0-F89EE5147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502" y="0"/>
            <a:ext cx="5141498" cy="3856124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6CE82D99-2EA3-00BA-512B-22D2DB551E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502" y="3856124"/>
            <a:ext cx="5141498" cy="385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5086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6794535-B741-C949-AEB5-B262E4749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B256DC2E-273A-1FD7-8C5C-D8893857EC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32" y="0"/>
            <a:ext cx="8196132" cy="6870800"/>
          </a:xfrm>
        </p:spPr>
      </p:pic>
    </p:spTree>
    <p:extLst>
      <p:ext uri="{BB962C8B-B14F-4D97-AF65-F5344CB8AC3E}">
        <p14:creationId xmlns:p14="http://schemas.microsoft.com/office/powerpoint/2010/main" val="325412212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DDC14EF-E369-4877-A3F0-C17A286CE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76864" cy="1484784"/>
          </a:xfrm>
        </p:spPr>
        <p:txBody>
          <a:bodyPr>
            <a:noAutofit/>
          </a:bodyPr>
          <a:lstStyle/>
          <a:p>
            <a:pPr algn="ctr"/>
            <a:r>
              <a:rPr lang="lt-LT" sz="7200" dirty="0"/>
              <a:t>Iki kitų susitikimų </a:t>
            </a: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D8133AA1-3AC7-418A-A08C-C199F6169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8840"/>
            <a:ext cx="9144000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84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013BED2-0020-4D16-987F-BB2576EBC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F8B3FAD5-4E2C-4F4B-9C3F-273923217D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47" y="0"/>
            <a:ext cx="7167032" cy="5375275"/>
          </a:xfrm>
        </p:spPr>
      </p:pic>
    </p:spTree>
    <p:extLst>
      <p:ext uri="{BB962C8B-B14F-4D97-AF65-F5344CB8AC3E}">
        <p14:creationId xmlns:p14="http://schemas.microsoft.com/office/powerpoint/2010/main" val="230242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43"/>
    </mc:Choice>
    <mc:Fallback xmlns="">
      <p:transition spd="slow" advTm="11343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185BCD4-23C8-4C04-87FA-E6AD1B78D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9FDCC1C4-3FA2-4373-A87E-7B1102A477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912"/>
            <a:ext cx="6482953" cy="5186363"/>
          </a:xfrm>
        </p:spPr>
      </p:pic>
    </p:spTree>
    <p:extLst>
      <p:ext uri="{BB962C8B-B14F-4D97-AF65-F5344CB8AC3E}">
        <p14:creationId xmlns:p14="http://schemas.microsoft.com/office/powerpoint/2010/main" val="191556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11"/>
    </mc:Choice>
    <mc:Fallback xmlns="">
      <p:transition spd="slow" advTm="1561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CFCE49E-D33B-46F6-989D-1571B5828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8E380972-E899-4924-9D7A-A7B6F777D2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567" y="476672"/>
            <a:ext cx="6826866" cy="4826595"/>
          </a:xfrm>
        </p:spPr>
      </p:pic>
    </p:spTree>
    <p:extLst>
      <p:ext uri="{BB962C8B-B14F-4D97-AF65-F5344CB8AC3E}">
        <p14:creationId xmlns:p14="http://schemas.microsoft.com/office/powerpoint/2010/main" val="2885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19"/>
    </mc:Choice>
    <mc:Fallback xmlns="">
      <p:transition spd="slow" advTm="20519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EAFDF0E-6347-48EB-880F-665A40CCF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2B6511DF-5F24-4046-9ED3-5071F6525F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52" y="188640"/>
            <a:ext cx="7618647" cy="5385655"/>
          </a:xfrm>
        </p:spPr>
      </p:pic>
    </p:spTree>
    <p:extLst>
      <p:ext uri="{BB962C8B-B14F-4D97-AF65-F5344CB8AC3E}">
        <p14:creationId xmlns:p14="http://schemas.microsoft.com/office/powerpoint/2010/main" val="60574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85"/>
    </mc:Choice>
    <mc:Fallback xmlns="">
      <p:transition spd="slow" advTm="21885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4180C1D-3663-45D7-A71E-C5E636C7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18A5AA03-9C90-47DE-AA50-E150514ED7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2" y="93372"/>
            <a:ext cx="7546639" cy="5334752"/>
          </a:xfrm>
        </p:spPr>
      </p:pic>
    </p:spTree>
    <p:extLst>
      <p:ext uri="{BB962C8B-B14F-4D97-AF65-F5344CB8AC3E}">
        <p14:creationId xmlns:p14="http://schemas.microsoft.com/office/powerpoint/2010/main" val="380484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35"/>
    </mc:Choice>
    <mc:Fallback xmlns="">
      <p:transition spd="slow" advTm="11135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F6B1B1BF-A160-4B73-8906-75FAA47BF5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8640"/>
            <a:ext cx="7618065" cy="5385973"/>
          </a:xfrm>
        </p:spPr>
      </p:pic>
    </p:spTree>
    <p:extLst>
      <p:ext uri="{BB962C8B-B14F-4D97-AF65-F5344CB8AC3E}">
        <p14:creationId xmlns:p14="http://schemas.microsoft.com/office/powerpoint/2010/main" val="261883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02"/>
    </mc:Choice>
    <mc:Fallback xmlns="">
      <p:transition spd="slow" advTm="1590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C896EA8-C22A-4569-B36A-3180505CD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8A7DB6E1-6DEB-4CF2-92EC-5EE63454E3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86" y="40213"/>
            <a:ext cx="8673246" cy="6131986"/>
          </a:xfrm>
        </p:spPr>
      </p:pic>
    </p:spTree>
    <p:extLst>
      <p:ext uri="{BB962C8B-B14F-4D97-AF65-F5344CB8AC3E}">
        <p14:creationId xmlns:p14="http://schemas.microsoft.com/office/powerpoint/2010/main" val="171319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39"/>
    </mc:Choice>
    <mc:Fallback xmlns="">
      <p:transition spd="slow" advTm="21739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32269BEC-C0F5-471B-8F48-968B9538E2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13" y="-11865"/>
            <a:ext cx="2735803" cy="6839508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CEE5F05F-8826-47B2-95C7-04C2A3AECE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407" y="0"/>
            <a:ext cx="4848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0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73"/>
    </mc:Choice>
    <mc:Fallback xmlns="">
      <p:transition spd="slow" advTm="11373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4CE10739-0B3C-4011-AEE7-D7F6AA359F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6609"/>
            <a:ext cx="2735803" cy="6839508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9A098733-BFCB-4DB5-BEC0-6B6991F358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0"/>
            <a:ext cx="4847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2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57"/>
    </mc:Choice>
    <mc:Fallback xmlns="">
      <p:transition spd="slow" advTm="3605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5736900"/>
              </p:ext>
            </p:extLst>
          </p:nvPr>
        </p:nvGraphicFramePr>
        <p:xfrm>
          <a:off x="0" y="1274"/>
          <a:ext cx="9143998" cy="715056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524553">
                  <a:extLst>
                    <a:ext uri="{9D8B030D-6E8A-4147-A177-3AD203B41FA5}">
                      <a16:colId xmlns:a16="http://schemas.microsoft.com/office/drawing/2014/main" val="4225298285"/>
                    </a:ext>
                  </a:extLst>
                </a:gridCol>
                <a:gridCol w="1082347">
                  <a:extLst>
                    <a:ext uri="{9D8B030D-6E8A-4147-A177-3AD203B41FA5}">
                      <a16:colId xmlns:a16="http://schemas.microsoft.com/office/drawing/2014/main" val="1070902571"/>
                    </a:ext>
                  </a:extLst>
                </a:gridCol>
                <a:gridCol w="1186626">
                  <a:extLst>
                    <a:ext uri="{9D8B030D-6E8A-4147-A177-3AD203B41FA5}">
                      <a16:colId xmlns:a16="http://schemas.microsoft.com/office/drawing/2014/main" val="2110020427"/>
                    </a:ext>
                  </a:extLst>
                </a:gridCol>
                <a:gridCol w="1116824">
                  <a:extLst>
                    <a:ext uri="{9D8B030D-6E8A-4147-A177-3AD203B41FA5}">
                      <a16:colId xmlns:a16="http://schemas.microsoft.com/office/drawing/2014/main" val="604020918"/>
                    </a:ext>
                  </a:extLst>
                </a:gridCol>
                <a:gridCol w="1116824">
                  <a:extLst>
                    <a:ext uri="{9D8B030D-6E8A-4147-A177-3AD203B41FA5}">
                      <a16:colId xmlns:a16="http://schemas.microsoft.com/office/drawing/2014/main" val="1187492154"/>
                    </a:ext>
                  </a:extLst>
                </a:gridCol>
                <a:gridCol w="1116824">
                  <a:extLst>
                    <a:ext uri="{9D8B030D-6E8A-4147-A177-3AD203B41FA5}">
                      <a16:colId xmlns:a16="http://schemas.microsoft.com/office/drawing/2014/main" val="3466673459"/>
                    </a:ext>
                  </a:extLst>
                </a:gridCol>
              </a:tblGrid>
              <a:tr h="819643">
                <a:tc>
                  <a:txBody>
                    <a:bodyPr/>
                    <a:lstStyle/>
                    <a:p>
                      <a:pPr algn="ctr"/>
                      <a:r>
                        <a:rPr lang="lt-LT" sz="2000" b="0" dirty="0">
                          <a:solidFill>
                            <a:srgbClr val="FF0000"/>
                          </a:solidFill>
                        </a:rPr>
                        <a:t>Veiklos plano priemonės pavadinimas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 b="0" dirty="0">
                          <a:solidFill>
                            <a:srgbClr val="FF0000"/>
                          </a:solidFill>
                        </a:rPr>
                        <a:t>2018 m.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 b="0" dirty="0">
                          <a:solidFill>
                            <a:srgbClr val="FF0000"/>
                          </a:solidFill>
                        </a:rPr>
                        <a:t>2019 m.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 b="0" dirty="0">
                          <a:solidFill>
                            <a:srgbClr val="FF0000"/>
                          </a:solidFill>
                        </a:rPr>
                        <a:t>2020 m.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 b="0" dirty="0">
                          <a:solidFill>
                            <a:srgbClr val="FF0000"/>
                          </a:solidFill>
                        </a:rPr>
                        <a:t>2021 m.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 b="0" dirty="0">
                          <a:solidFill>
                            <a:srgbClr val="FF0000"/>
                          </a:solidFill>
                        </a:rPr>
                        <a:t>2022 m.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8103631"/>
                  </a:ext>
                </a:extLst>
              </a:tr>
              <a:tr h="725750">
                <a:tc>
                  <a:txBody>
                    <a:bodyPr/>
                    <a:lstStyle/>
                    <a:p>
                      <a:r>
                        <a:rPr lang="lt-LT" dirty="0"/>
                        <a:t>Fizinis aktyvumas (</a:t>
                      </a:r>
                      <a:r>
                        <a:rPr lang="lt-LT" dirty="0" err="1"/>
                        <a:t>žm</a:t>
                      </a:r>
                      <a:r>
                        <a:rPr lang="lt-LT" dirty="0"/>
                        <a:t>.</a:t>
                      </a:r>
                      <a:r>
                        <a:rPr lang="lt-LT" baseline="0" dirty="0"/>
                        <a:t> sk.</a:t>
                      </a:r>
                      <a:r>
                        <a:rPr lang="lt-LT" dirty="0"/>
                        <a:t>)</a:t>
                      </a:r>
                    </a:p>
                    <a:p>
                      <a:r>
                        <a:rPr lang="lt-LT" dirty="0"/>
                        <a:t>Fizinis aktyvumas 65+ (</a:t>
                      </a:r>
                      <a:r>
                        <a:rPr lang="lt-LT" dirty="0" err="1"/>
                        <a:t>reguliar</a:t>
                      </a:r>
                      <a:r>
                        <a:rPr lang="lt-LT" dirty="0"/>
                        <a:t>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dirty="0"/>
                        <a:t>1434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dirty="0"/>
                        <a:t>1361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dirty="0"/>
                        <a:t>1269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dirty="0"/>
                        <a:t>1375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dirty="0"/>
                        <a:t>946</a:t>
                      </a:r>
                    </a:p>
                    <a:p>
                      <a:pPr algn="ctr"/>
                      <a:r>
                        <a:rPr lang="lt-LT" dirty="0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4248785"/>
                  </a:ext>
                </a:extLst>
              </a:tr>
              <a:tr h="670969">
                <a:tc>
                  <a:txBody>
                    <a:bodyPr/>
                    <a:lstStyle/>
                    <a:p>
                      <a:r>
                        <a:rPr lang="lt-LT" dirty="0"/>
                        <a:t>Kraujotakos sistemos ligų profilaktika (</a:t>
                      </a:r>
                      <a:r>
                        <a:rPr lang="lt-LT" dirty="0" err="1"/>
                        <a:t>žm</a:t>
                      </a:r>
                      <a:r>
                        <a:rPr lang="lt-LT" dirty="0"/>
                        <a:t>. sk.)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dirty="0"/>
                        <a:t>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dirty="0"/>
                        <a:t>262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dirty="0"/>
                        <a:t>138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dirty="0"/>
                        <a:t>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dirty="0"/>
                        <a:t>152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8436307"/>
                  </a:ext>
                </a:extLst>
              </a:tr>
              <a:tr h="1246085">
                <a:tc>
                  <a:txBody>
                    <a:bodyPr/>
                    <a:lstStyle/>
                    <a:p>
                      <a:r>
                        <a:rPr lang="lt-LT" dirty="0"/>
                        <a:t>Sveikatos stiprinimo programos, skirtos širdies ir kraujagyslių ligų bei cukrinio diabeto profilaktikai dalyvių skaičius (</a:t>
                      </a:r>
                      <a:r>
                        <a:rPr lang="lt-LT" dirty="0" err="1"/>
                        <a:t>žm</a:t>
                      </a:r>
                      <a:r>
                        <a:rPr lang="lt-LT" dirty="0"/>
                        <a:t>. sk.)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dirty="0"/>
                        <a:t>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dirty="0"/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dirty="0"/>
                        <a:t>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505319"/>
                  </a:ext>
                </a:extLst>
              </a:tr>
              <a:tr h="670969">
                <a:tc>
                  <a:txBody>
                    <a:bodyPr/>
                    <a:lstStyle/>
                    <a:p>
                      <a:r>
                        <a:rPr lang="lt-LT" dirty="0"/>
                        <a:t>Sveika mityba ir nutukimo prevencija (</a:t>
                      </a:r>
                      <a:r>
                        <a:rPr lang="lt-LT" dirty="0" err="1"/>
                        <a:t>žm</a:t>
                      </a:r>
                      <a:r>
                        <a:rPr lang="lt-LT" dirty="0"/>
                        <a:t>. sk.)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dirty="0"/>
                        <a:t>141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dirty="0"/>
                        <a:t>450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dirty="0"/>
                        <a:t>144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dirty="0"/>
                        <a:t>177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dirty="0"/>
                        <a:t>176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8103822"/>
                  </a:ext>
                </a:extLst>
              </a:tr>
              <a:tr h="786289">
                <a:tc>
                  <a:txBody>
                    <a:bodyPr/>
                    <a:lstStyle/>
                    <a:p>
                      <a:r>
                        <a:rPr lang="lt-LT" dirty="0"/>
                        <a:t>Rūkymo alkoholio ir narkotikų prevencija (</a:t>
                      </a:r>
                      <a:r>
                        <a:rPr lang="lt-LT" dirty="0" err="1"/>
                        <a:t>žm</a:t>
                      </a:r>
                      <a:r>
                        <a:rPr lang="lt-LT" dirty="0"/>
                        <a:t>. sk.)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dirty="0"/>
                        <a:t>143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dirty="0"/>
                        <a:t>464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dirty="0"/>
                        <a:t>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lt-L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520436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lt-LT" dirty="0"/>
                        <a:t>Psichikos sveikata:</a:t>
                      </a:r>
                    </a:p>
                    <a:p>
                      <a:r>
                        <a:rPr lang="lt-LT" sz="1400" dirty="0"/>
                        <a:t>(</a:t>
                      </a:r>
                      <a:r>
                        <a:rPr lang="lt-LT" sz="1400" dirty="0" err="1"/>
                        <a:t>individ</a:t>
                      </a:r>
                      <a:r>
                        <a:rPr lang="lt-LT" sz="1400" dirty="0"/>
                        <a:t>. </a:t>
                      </a:r>
                      <a:r>
                        <a:rPr lang="lt-LT" sz="1400" dirty="0" err="1"/>
                        <a:t>konsult</a:t>
                      </a:r>
                      <a:r>
                        <a:rPr lang="lt-LT" sz="1400" dirty="0"/>
                        <a:t>.)</a:t>
                      </a:r>
                    </a:p>
                    <a:p>
                      <a:r>
                        <a:rPr lang="lt-LT" sz="1400" baseline="0" dirty="0"/>
                        <a:t>(</a:t>
                      </a:r>
                      <a:r>
                        <a:rPr lang="lt-LT" sz="1400" baseline="0" dirty="0" err="1"/>
                        <a:t>grup</a:t>
                      </a:r>
                      <a:r>
                        <a:rPr lang="lt-LT" sz="1400" baseline="0" dirty="0"/>
                        <a:t>. </a:t>
                      </a:r>
                      <a:r>
                        <a:rPr lang="lt-LT" sz="1400" baseline="0" dirty="0" err="1"/>
                        <a:t>konsult</a:t>
                      </a:r>
                      <a:r>
                        <a:rPr lang="lt-LT" sz="1400" baseline="0" dirty="0"/>
                        <a:t>. val.)</a:t>
                      </a:r>
                      <a:endParaRPr lang="lt-L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lt-LT" dirty="0"/>
                    </a:p>
                    <a:p>
                      <a:pPr algn="ctr"/>
                      <a:r>
                        <a:rPr lang="lt-LT" dirty="0"/>
                        <a:t>133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lt-LT" dirty="0"/>
                    </a:p>
                    <a:p>
                      <a:pPr algn="ctr"/>
                      <a:r>
                        <a:rPr lang="lt-LT" dirty="0"/>
                        <a:t>429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lt-LT" dirty="0"/>
                    </a:p>
                    <a:p>
                      <a:pPr algn="ctr"/>
                      <a:r>
                        <a:rPr lang="lt-LT" dirty="0"/>
                        <a:t>434</a:t>
                      </a:r>
                    </a:p>
                    <a:p>
                      <a:pPr algn="ctr"/>
                      <a:r>
                        <a:rPr lang="lt-LT" dirty="0"/>
                        <a:t>530</a:t>
                      </a:r>
                    </a:p>
                    <a:p>
                      <a:pPr algn="ctr"/>
                      <a:endParaRPr lang="lt-L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lt-LT" dirty="0"/>
                    </a:p>
                    <a:p>
                      <a:pPr algn="ctr"/>
                      <a:r>
                        <a:rPr lang="lt-LT" dirty="0"/>
                        <a:t>514</a:t>
                      </a:r>
                    </a:p>
                    <a:p>
                      <a:pPr algn="ctr"/>
                      <a:r>
                        <a:rPr lang="lt-LT" dirty="0"/>
                        <a:t>352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lt-LT" dirty="0"/>
                    </a:p>
                    <a:p>
                      <a:pPr algn="ctr"/>
                      <a:r>
                        <a:rPr lang="lt-LT" dirty="0"/>
                        <a:t>450</a:t>
                      </a:r>
                    </a:p>
                    <a:p>
                      <a:pPr algn="ctr"/>
                      <a:r>
                        <a:rPr lang="lt-LT" dirty="0"/>
                        <a:t>380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2424320"/>
                  </a:ext>
                </a:extLst>
              </a:tr>
              <a:tr h="1042141">
                <a:tc>
                  <a:txBody>
                    <a:bodyPr/>
                    <a:lstStyle/>
                    <a:p>
                      <a:r>
                        <a:rPr lang="lt-LT" sz="1800" dirty="0"/>
                        <a:t>Traumų ir sužalojimų</a:t>
                      </a:r>
                    </a:p>
                    <a:p>
                      <a:r>
                        <a:rPr lang="lt-LT" sz="1800" dirty="0"/>
                        <a:t> prevencijos skatinimas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dirty="0"/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dirty="0"/>
                        <a:t>317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7046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596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85"/>
    </mc:Choice>
    <mc:Fallback xmlns="">
      <p:transition spd="slow" advTm="31185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F3F20BE7-EC24-472C-BD3A-807ED3D75B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6849"/>
            <a:ext cx="2736460" cy="6841151"/>
          </a:xfrm>
        </p:spPr>
      </p:pic>
    </p:spTree>
    <p:extLst>
      <p:ext uri="{BB962C8B-B14F-4D97-AF65-F5344CB8AC3E}">
        <p14:creationId xmlns:p14="http://schemas.microsoft.com/office/powerpoint/2010/main" val="232751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21"/>
    </mc:Choice>
    <mc:Fallback xmlns="">
      <p:transition spd="slow" advTm="1492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1DBC12D-741B-4883-BEF2-ECA51A911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52FB31BA-AC51-460B-9FDB-39553AB251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-10169"/>
            <a:ext cx="6840759" cy="6840759"/>
          </a:xfrm>
        </p:spPr>
      </p:pic>
    </p:spTree>
    <p:extLst>
      <p:ext uri="{BB962C8B-B14F-4D97-AF65-F5344CB8AC3E}">
        <p14:creationId xmlns:p14="http://schemas.microsoft.com/office/powerpoint/2010/main" val="279778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79"/>
    </mc:Choice>
    <mc:Fallback xmlns="">
      <p:transition spd="slow" advTm="57979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26413FC-8DAA-4EF5-8C45-7EE959AEB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C46E50BE-1C8C-4BBF-B6FA-084A0F31D3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-28099"/>
            <a:ext cx="4868473" cy="6886100"/>
          </a:xfrm>
        </p:spPr>
      </p:pic>
    </p:spTree>
    <p:extLst>
      <p:ext uri="{BB962C8B-B14F-4D97-AF65-F5344CB8AC3E}">
        <p14:creationId xmlns:p14="http://schemas.microsoft.com/office/powerpoint/2010/main" val="95601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23"/>
    </mc:Choice>
    <mc:Fallback xmlns="">
      <p:transition spd="slow" advTm="26123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B8724502-4041-4EB0-AA3F-94D5FB807B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984" y="-17093"/>
            <a:ext cx="4860032" cy="6875093"/>
          </a:xfrm>
        </p:spPr>
      </p:pic>
    </p:spTree>
    <p:extLst>
      <p:ext uri="{BB962C8B-B14F-4D97-AF65-F5344CB8AC3E}">
        <p14:creationId xmlns:p14="http://schemas.microsoft.com/office/powerpoint/2010/main" val="105134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03"/>
    </mc:Choice>
    <mc:Fallback xmlns="">
      <p:transition spd="slow" advTm="13603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DCE43F01-46CF-4F2D-8053-B348AE040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A8E0AC44-B36A-4021-90B7-E7F59E0568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" y="404664"/>
            <a:ext cx="8675857" cy="4970611"/>
          </a:xfrm>
        </p:spPr>
      </p:pic>
    </p:spTree>
    <p:extLst>
      <p:ext uri="{BB962C8B-B14F-4D97-AF65-F5344CB8AC3E}">
        <p14:creationId xmlns:p14="http://schemas.microsoft.com/office/powerpoint/2010/main" val="203439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27"/>
    </mc:Choice>
    <mc:Fallback xmlns="">
      <p:transition spd="slow" advTm="16727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rsas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094" y="566737"/>
            <a:ext cx="9219093" cy="585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9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16"/>
    </mc:Choice>
    <mc:Fallback xmlns="">
      <p:transition spd="slow" advTm="60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F2BB2AE4-4392-4C6E-8448-15D57A053F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-28100"/>
            <a:ext cx="4824536" cy="6823955"/>
          </a:xfrm>
        </p:spPr>
      </p:pic>
    </p:spTree>
    <p:extLst>
      <p:ext uri="{BB962C8B-B14F-4D97-AF65-F5344CB8AC3E}">
        <p14:creationId xmlns:p14="http://schemas.microsoft.com/office/powerpoint/2010/main" val="45011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65"/>
    </mc:Choice>
    <mc:Fallback xmlns="">
      <p:transition spd="slow" advTm="10965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8D9C622C-6665-44F0-87D4-0FD4C63A34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-28607"/>
            <a:ext cx="4824536" cy="6824879"/>
          </a:xfrm>
        </p:spPr>
      </p:pic>
    </p:spTree>
    <p:extLst>
      <p:ext uri="{BB962C8B-B14F-4D97-AF65-F5344CB8AC3E}">
        <p14:creationId xmlns:p14="http://schemas.microsoft.com/office/powerpoint/2010/main" val="37398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15"/>
    </mc:Choice>
    <mc:Fallback xmlns="">
      <p:transition spd="slow" advTm="41315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C09D934-4405-3AED-6682-0EE2F55D4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9" name="Turinio vietos rezervavimo ženklas 8">
            <a:extLst>
              <a:ext uri="{FF2B5EF4-FFF2-40B4-BE49-F238E27FC236}">
                <a16:creationId xmlns:a16="http://schemas.microsoft.com/office/drawing/2014/main" id="{7F681DAD-EA7E-B42B-3340-2539F28AB3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7475"/>
            <a:ext cx="5841218" cy="3311525"/>
          </a:xfrm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39239065-6496-76A2-0C87-DED98E91DB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420" y="3521501"/>
            <a:ext cx="5593580" cy="331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64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95"/>
    </mc:Choice>
    <mc:Fallback xmlns="">
      <p:transition spd="slow" advTm="10695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veikslėlis 4">
            <a:extLst>
              <a:ext uri="{FF2B5EF4-FFF2-40B4-BE49-F238E27FC236}">
                <a16:creationId xmlns:a16="http://schemas.microsoft.com/office/drawing/2014/main" id="{BC3F94EF-64CC-F63C-40A1-5FFAF0EB1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1556792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0203F1A1-481F-B3D6-B1B0-4D32CD6F90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4" y="2890837"/>
            <a:ext cx="9808709" cy="233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5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568" y="0"/>
            <a:ext cx="4448432" cy="85415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3671" y="290326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2400" b="1" dirty="0"/>
              <a:t>MOKAMOS PASLAUGOS</a:t>
            </a:r>
          </a:p>
        </p:txBody>
      </p:sp>
      <p:pic>
        <p:nvPicPr>
          <p:cNvPr id="3" name="Turinio vietos rezervavimo ženklas 2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3895"/>
            <a:ext cx="4569737" cy="6118606"/>
          </a:xfrm>
        </p:spPr>
      </p:pic>
      <p:pic>
        <p:nvPicPr>
          <p:cNvPr id="2" name="Garsas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1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56"/>
    </mc:Choice>
    <mc:Fallback xmlns="">
      <p:transition spd="slow" advTm="31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F7BC8FAE-8035-4AF5-9BF2-1C338117AC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62" y="0"/>
            <a:ext cx="7915357" cy="5595400"/>
          </a:xfrm>
        </p:spPr>
      </p:pic>
    </p:spTree>
    <p:extLst>
      <p:ext uri="{BB962C8B-B14F-4D97-AF65-F5344CB8AC3E}">
        <p14:creationId xmlns:p14="http://schemas.microsoft.com/office/powerpoint/2010/main" val="92850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42"/>
    </mc:Choice>
    <mc:Fallback xmlns="">
      <p:transition spd="slow" advTm="31142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1C9D1F1-B41C-4298-B626-DA4658C25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F4A4F13F-5542-4D2E-9A3E-F1E0D3A790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556" y="1"/>
            <a:ext cx="4848606" cy="6858000"/>
          </a:xfrm>
        </p:spPr>
      </p:pic>
    </p:spTree>
    <p:extLst>
      <p:ext uri="{BB962C8B-B14F-4D97-AF65-F5344CB8AC3E}">
        <p14:creationId xmlns:p14="http://schemas.microsoft.com/office/powerpoint/2010/main" val="318861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0"/>
    </mc:Choice>
    <mc:Fallback xmlns="">
      <p:transition spd="slow" advTm="1921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3276E71-F731-44C9-9BAE-060C94F42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7143278B-A9F2-4C0B-A725-2B26B89845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94" y="26535"/>
            <a:ext cx="8172400" cy="6850906"/>
          </a:xfrm>
        </p:spPr>
      </p:pic>
    </p:spTree>
    <p:extLst>
      <p:ext uri="{BB962C8B-B14F-4D97-AF65-F5344CB8AC3E}">
        <p14:creationId xmlns:p14="http://schemas.microsoft.com/office/powerpoint/2010/main" val="279213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05"/>
    </mc:Choice>
    <mc:Fallback xmlns="">
      <p:transition spd="slow" advTm="16405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D36F777-CDAC-4EE7-93D5-8BBCDC16E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4FB6C6D3-FD63-41D3-8787-1ABC4D5C3D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-24073"/>
            <a:ext cx="2736304" cy="6840761"/>
          </a:xfrm>
        </p:spPr>
      </p:pic>
    </p:spTree>
    <p:extLst>
      <p:ext uri="{BB962C8B-B14F-4D97-AF65-F5344CB8AC3E}">
        <p14:creationId xmlns:p14="http://schemas.microsoft.com/office/powerpoint/2010/main" val="50809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09"/>
    </mc:Choice>
    <mc:Fallback xmlns="">
      <p:transition spd="slow" advTm="21409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26A79EB-377E-E54A-2F58-4499E336A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AD43D384-70C2-CA59-335A-8D31839933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19" y="188640"/>
            <a:ext cx="7620240" cy="5384782"/>
          </a:xfrm>
        </p:spPr>
      </p:pic>
    </p:spTree>
    <p:extLst>
      <p:ext uri="{BB962C8B-B14F-4D97-AF65-F5344CB8AC3E}">
        <p14:creationId xmlns:p14="http://schemas.microsoft.com/office/powerpoint/2010/main" val="199331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05"/>
    </mc:Choice>
    <mc:Fallback xmlns="">
      <p:transition spd="slow" advTm="21205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5482DC3C-2DC4-4EAC-AAE3-A38D268310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-28100"/>
            <a:ext cx="4896544" cy="6925805"/>
          </a:xfrm>
        </p:spPr>
      </p:pic>
    </p:spTree>
    <p:extLst>
      <p:ext uri="{BB962C8B-B14F-4D97-AF65-F5344CB8AC3E}">
        <p14:creationId xmlns:p14="http://schemas.microsoft.com/office/powerpoint/2010/main" val="123375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97"/>
    </mc:Choice>
    <mc:Fallback xmlns="">
      <p:transition spd="slow" advTm="15697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317868DB-792B-AA28-0FE4-7A6B055240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8" y="3546475"/>
            <a:ext cx="2483643" cy="3311525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84F5BFED-ABA0-FFE0-DF20-336F525A42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759" y="15254"/>
            <a:ext cx="3937241" cy="3645024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C9C16F5C-E2F4-7C5D-9F56-7D34811136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725771"/>
            <a:ext cx="3937241" cy="2952931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D565B1F9-7478-6096-E36F-F5A51CD630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98" y="160276"/>
            <a:ext cx="4201665" cy="315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89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27"/>
    </mc:Choice>
    <mc:Fallback xmlns="">
      <p:transition spd="slow" advTm="21127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B0D5515C-6237-47C9-9064-E492923DB8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" y="548680"/>
            <a:ext cx="4139406" cy="3311525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685E9049-6CF1-4017-8227-677A52C2AB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976" y="2780506"/>
            <a:ext cx="5002982" cy="375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1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51"/>
    </mc:Choice>
    <mc:Fallback xmlns="">
      <p:transition spd="slow" advTm="21551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Turinio vietos rezervavimo ženklas 18">
            <a:extLst>
              <a:ext uri="{FF2B5EF4-FFF2-40B4-BE49-F238E27FC236}">
                <a16:creationId xmlns:a16="http://schemas.microsoft.com/office/drawing/2014/main" id="{D542F39E-7577-A647-268B-A823D2A198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4974"/>
            <a:ext cx="2088232" cy="3217071"/>
          </a:xfrm>
        </p:spPr>
      </p:pic>
      <p:pic>
        <p:nvPicPr>
          <p:cNvPr id="21" name="Paveikslėlis 20">
            <a:extLst>
              <a:ext uri="{FF2B5EF4-FFF2-40B4-BE49-F238E27FC236}">
                <a16:creationId xmlns:a16="http://schemas.microsoft.com/office/drawing/2014/main" id="{58FA1364-CA7B-691D-B76B-AF6CD5BBB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576" y="22047"/>
            <a:ext cx="2695563" cy="3515267"/>
          </a:xfrm>
          <a:prstGeom prst="rect">
            <a:avLst/>
          </a:prstGeom>
        </p:spPr>
      </p:pic>
      <p:pic>
        <p:nvPicPr>
          <p:cNvPr id="23" name="Paveikslėlis 22">
            <a:extLst>
              <a:ext uri="{FF2B5EF4-FFF2-40B4-BE49-F238E27FC236}">
                <a16:creationId xmlns:a16="http://schemas.microsoft.com/office/drawing/2014/main" id="{2518229F-52D4-4952-9550-3BB7552369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657" y="0"/>
            <a:ext cx="2317998" cy="4214542"/>
          </a:xfrm>
          <a:prstGeom prst="rect">
            <a:avLst/>
          </a:prstGeom>
        </p:spPr>
      </p:pic>
      <p:pic>
        <p:nvPicPr>
          <p:cNvPr id="25" name="Paveikslėlis 24">
            <a:extLst>
              <a:ext uri="{FF2B5EF4-FFF2-40B4-BE49-F238E27FC236}">
                <a16:creationId xmlns:a16="http://schemas.microsoft.com/office/drawing/2014/main" id="{20746929-F0AF-A2DD-3683-AC3D3D6A82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206285"/>
            <a:ext cx="2715766" cy="3621021"/>
          </a:xfrm>
          <a:prstGeom prst="rect">
            <a:avLst/>
          </a:prstGeom>
        </p:spPr>
      </p:pic>
      <p:pic>
        <p:nvPicPr>
          <p:cNvPr id="27" name="Paveikslėlis 26">
            <a:extLst>
              <a:ext uri="{FF2B5EF4-FFF2-40B4-BE49-F238E27FC236}">
                <a16:creationId xmlns:a16="http://schemas.microsoft.com/office/drawing/2014/main" id="{5809B2AC-0831-4881-DEC5-893181E98B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042" y="3645024"/>
            <a:ext cx="2247714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20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19"/>
    </mc:Choice>
    <mc:Fallback xmlns="">
      <p:transition spd="slow" advTm="28019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34961" y="1052736"/>
            <a:ext cx="3816424" cy="38807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lt-LT" sz="2400" dirty="0">
                <a:solidFill>
                  <a:srgbClr val="FF0000"/>
                </a:solidFill>
              </a:rPr>
              <a:t>Balandžio 6-oji Lietuvoje paskelbta Saugaus eismo diena.</a:t>
            </a:r>
          </a:p>
          <a:p>
            <a:pPr marL="0" indent="0" algn="ctr">
              <a:buNone/>
            </a:pPr>
            <a:r>
              <a:rPr lang="lt-LT" sz="2400" dirty="0">
                <a:solidFill>
                  <a:schemeClr val="tx1"/>
                </a:solidFill>
              </a:rPr>
              <a:t>Ypač šią dieną būkime kelyje žmogiškesniais, pakantesniais ir rūpestingesniais. </a:t>
            </a:r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-20607"/>
            <a:ext cx="4860032" cy="687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495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753382" y="2141244"/>
            <a:ext cx="4100955" cy="1267544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lt-LT" sz="3200" dirty="0">
                <a:solidFill>
                  <a:schemeClr val="tx1"/>
                </a:solidFill>
              </a:rPr>
              <a:t>Plungės rajono visuomenės sveikatos biure veikia priklausomybių konsultavimo kabinetas. Jame dirbantys specialistai padės Jums ar Jūsų artimam.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63" y="-16873"/>
            <a:ext cx="4705459" cy="560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Garsas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02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42"/>
    </mc:Choice>
    <mc:Fallback xmlns="">
      <p:transition spd="slow" advTm="19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37881E2-20E0-412D-B792-B571AB327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4F898334-D125-4902-9E94-A1571EF15C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8" y="28204"/>
            <a:ext cx="8987248" cy="6353124"/>
          </a:xfrm>
        </p:spPr>
      </p:pic>
    </p:spTree>
    <p:extLst>
      <p:ext uri="{BB962C8B-B14F-4D97-AF65-F5344CB8AC3E}">
        <p14:creationId xmlns:p14="http://schemas.microsoft.com/office/powerpoint/2010/main" val="287635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00"/>
    </mc:Choice>
    <mc:Fallback xmlns="">
      <p:transition spd="slow" advTm="266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84827291-9C41-C824-8F99-70BAEEF1C4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5" y="1"/>
            <a:ext cx="4197695" cy="3148272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3A468F5D-9886-E751-DA1C-C30681C57F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59802"/>
            <a:ext cx="4777800" cy="2712397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E573FD94-1219-DEB3-E0F2-4367FAD409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207" y="557756"/>
            <a:ext cx="3885775" cy="518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66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70"/>
    </mc:Choice>
    <mc:Fallback xmlns="">
      <p:transition spd="slow" advTm="2377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17D177A-10E8-48AB-91F4-18776FD3D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D4F696BD-580A-4F80-8A92-50172E615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-28607"/>
            <a:ext cx="4824536" cy="6824879"/>
          </a:xfrm>
        </p:spPr>
      </p:pic>
    </p:spTree>
    <p:extLst>
      <p:ext uri="{BB962C8B-B14F-4D97-AF65-F5344CB8AC3E}">
        <p14:creationId xmlns:p14="http://schemas.microsoft.com/office/powerpoint/2010/main" val="192639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27"/>
    </mc:Choice>
    <mc:Fallback xmlns="">
      <p:transition spd="slow" advTm="12027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6E5417C-8DB2-4A85-B5B5-E2A015783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B2726222-38F7-4DC4-BE73-B0036BB2F1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021" y="116632"/>
            <a:ext cx="9200565" cy="5183733"/>
          </a:xfrm>
        </p:spPr>
      </p:pic>
    </p:spTree>
    <p:extLst>
      <p:ext uri="{BB962C8B-B14F-4D97-AF65-F5344CB8AC3E}">
        <p14:creationId xmlns:p14="http://schemas.microsoft.com/office/powerpoint/2010/main" val="69604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29"/>
    </mc:Choice>
    <mc:Fallback xmlns="">
      <p:transition spd="slow" advTm="19029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AFC92EE-8D1E-46B5-85B6-87B5149BD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628C19F4-B9EA-4389-B806-5BB548A920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-32080"/>
            <a:ext cx="4824536" cy="6831204"/>
          </a:xfrm>
        </p:spPr>
      </p:pic>
    </p:spTree>
    <p:extLst>
      <p:ext uri="{BB962C8B-B14F-4D97-AF65-F5344CB8AC3E}">
        <p14:creationId xmlns:p14="http://schemas.microsoft.com/office/powerpoint/2010/main" val="78074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13"/>
    </mc:Choice>
    <mc:Fallback xmlns="">
      <p:transition spd="slow" advTm="32313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2CB56C5-91A6-411A-A0E0-8FB8DF92B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8E60E653-E21F-42E4-A500-1D844AECD9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56" y="0"/>
            <a:ext cx="8273688" cy="6618951"/>
          </a:xfrm>
        </p:spPr>
      </p:pic>
    </p:spTree>
    <p:extLst>
      <p:ext uri="{BB962C8B-B14F-4D97-AF65-F5344CB8AC3E}">
        <p14:creationId xmlns:p14="http://schemas.microsoft.com/office/powerpoint/2010/main" val="72949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77"/>
    </mc:Choice>
    <mc:Fallback xmlns="">
      <p:transition spd="slow" advTm="36877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3FA10416-75EA-F440-A232-FEC9907446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074" y="1916832"/>
            <a:ext cx="3617769" cy="4823693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D1FAC419-6FAD-3319-D46D-1CFA2A9891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5" y="0"/>
            <a:ext cx="4848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4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49"/>
    </mc:Choice>
    <mc:Fallback xmlns="">
      <p:transition spd="slow" advTm="12349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7FDC0285-C496-D478-885F-9E03D2F27D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88" y="548680"/>
            <a:ext cx="7245680" cy="6074039"/>
          </a:xfrm>
        </p:spPr>
      </p:pic>
    </p:spTree>
    <p:extLst>
      <p:ext uri="{BB962C8B-B14F-4D97-AF65-F5344CB8AC3E}">
        <p14:creationId xmlns:p14="http://schemas.microsoft.com/office/powerpoint/2010/main" val="400541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93"/>
    </mc:Choice>
    <mc:Fallback xmlns="">
      <p:transition spd="slow" advTm="9593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60E6CA08-1692-4145-B659-6E1E7152B5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8640"/>
            <a:ext cx="4353595" cy="5804795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504E5DC4-729A-B955-1688-35DA49279E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63" y="908720"/>
            <a:ext cx="4353596" cy="580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71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03"/>
    </mc:Choice>
    <mc:Fallback xmlns="">
      <p:transition spd="slow" advTm="21103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1B98A78-1DCD-28A1-0D6F-3045E3A25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771F8D10-2168-E125-80C8-9379660B03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24" y="116632"/>
            <a:ext cx="7621189" cy="5387451"/>
          </a:xfrm>
        </p:spPr>
      </p:pic>
    </p:spTree>
    <p:extLst>
      <p:ext uri="{BB962C8B-B14F-4D97-AF65-F5344CB8AC3E}">
        <p14:creationId xmlns:p14="http://schemas.microsoft.com/office/powerpoint/2010/main" val="98672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87"/>
    </mc:Choice>
    <mc:Fallback xmlns="">
      <p:transition spd="slow" advTm="11887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5023280" y="-747464"/>
            <a:ext cx="3807536" cy="7461448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br>
              <a:rPr lang="lt-LT" sz="2800" dirty="0">
                <a:solidFill>
                  <a:schemeClr val="tx1"/>
                </a:solidFill>
              </a:rPr>
            </a:br>
            <a:r>
              <a:rPr lang="lt-LT" sz="2800" dirty="0">
                <a:solidFill>
                  <a:schemeClr val="tx1"/>
                </a:solidFill>
              </a:rPr>
              <a:t>Ankstyvosios intervencijos programą Plungės rajone vykdo Plungės rajono savivaldybės visuomenės sveikatos biuras. Registracija tel. 8 63801570. Dalyvavimas programoje nemokamas ir konfidencialus.</a:t>
            </a:r>
            <a:br>
              <a:rPr lang="lt-LT" sz="2800" dirty="0">
                <a:solidFill>
                  <a:schemeClr val="tx1"/>
                </a:solidFill>
              </a:rPr>
            </a:br>
            <a:endParaRPr lang="lt-LT" sz="28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" y="1"/>
            <a:ext cx="50231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Garsas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80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24"/>
    </mc:Choice>
    <mc:Fallback xmlns="">
      <p:transition spd="slow" advTm="22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449B3D48-43B4-9D5C-DEB6-B44F1BE63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73257"/>
            <a:ext cx="4824536" cy="6824879"/>
          </a:xfrm>
        </p:spPr>
      </p:pic>
    </p:spTree>
    <p:extLst>
      <p:ext uri="{BB962C8B-B14F-4D97-AF65-F5344CB8AC3E}">
        <p14:creationId xmlns:p14="http://schemas.microsoft.com/office/powerpoint/2010/main" val="424521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89"/>
    </mc:Choice>
    <mc:Fallback xmlns="">
      <p:transition spd="slow" advTm="21289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veikslėlis 6">
            <a:extLst>
              <a:ext uri="{FF2B5EF4-FFF2-40B4-BE49-F238E27FC236}">
                <a16:creationId xmlns:a16="http://schemas.microsoft.com/office/drawing/2014/main" id="{D8F6FF2C-F312-8EDB-E32F-DA8652EA40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88640"/>
            <a:ext cx="2838610" cy="616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6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49"/>
    </mc:Choice>
    <mc:Fallback xmlns="">
      <p:transition spd="slow" advTm="18249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BEAA280A-AF52-549D-B3D4-A32402797A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3688" y="-25156"/>
            <a:ext cx="4896544" cy="692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88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3"/>
    </mc:Choice>
    <mc:Fallback xmlns="">
      <p:transition spd="slow" advTm="6313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72759DD-A159-B1F1-2EBF-A7DA1E490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AF52F5D1-F48F-81B5-E6B2-C0410869D5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434" y="-1"/>
            <a:ext cx="4848607" cy="6858001"/>
          </a:xfrm>
        </p:spPr>
      </p:pic>
    </p:spTree>
    <p:extLst>
      <p:ext uri="{BB962C8B-B14F-4D97-AF65-F5344CB8AC3E}">
        <p14:creationId xmlns:p14="http://schemas.microsoft.com/office/powerpoint/2010/main" val="114484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79"/>
    </mc:Choice>
    <mc:Fallback xmlns="">
      <p:transition spd="slow" advTm="26279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A179D969-D4EA-2A02-37E4-72BC932FC3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4" y="17229"/>
            <a:ext cx="4415366" cy="3311525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DC056F77-D945-7550-E3DA-4B24FE558F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487" y="1672991"/>
            <a:ext cx="3263747" cy="435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4782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5F7720A-840E-7D90-5300-E98C8E9F0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2FDC7E76-D969-3BB6-395E-F5CE3587A1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1" y="7094"/>
            <a:ext cx="8172400" cy="6850906"/>
          </a:xfrm>
        </p:spPr>
      </p:pic>
    </p:spTree>
    <p:extLst>
      <p:ext uri="{BB962C8B-B14F-4D97-AF65-F5344CB8AC3E}">
        <p14:creationId xmlns:p14="http://schemas.microsoft.com/office/powerpoint/2010/main" val="251526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29"/>
    </mc:Choice>
    <mc:Fallback xmlns="">
      <p:transition spd="slow" advTm="15829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16F5B14-030C-C997-F37B-EE0543639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CC5F9305-D70F-A0AE-BCB3-2FCC62AAF1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87" y="332656"/>
            <a:ext cx="7488832" cy="5294605"/>
          </a:xfrm>
        </p:spPr>
      </p:pic>
    </p:spTree>
    <p:extLst>
      <p:ext uri="{BB962C8B-B14F-4D97-AF65-F5344CB8AC3E}">
        <p14:creationId xmlns:p14="http://schemas.microsoft.com/office/powerpoint/2010/main" val="245125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15"/>
    </mc:Choice>
    <mc:Fallback xmlns="">
      <p:transition spd="slow" advTm="22615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veikslėlis 6">
            <a:extLst>
              <a:ext uri="{FF2B5EF4-FFF2-40B4-BE49-F238E27FC236}">
                <a16:creationId xmlns:a16="http://schemas.microsoft.com/office/drawing/2014/main" id="{0D5A135A-18D5-0FDD-4771-CD7C3DC784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28481"/>
            <a:ext cx="3280960" cy="4640679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4579B678-5946-BD24-EEB2-0E7AACCB6F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58"/>
            <a:ext cx="5868144" cy="440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7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18"/>
    </mc:Choice>
    <mc:Fallback xmlns="">
      <p:transition spd="slow" advTm="18618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02D0F641-E38F-0F7F-EDEC-7934666324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9" y="0"/>
            <a:ext cx="3489851" cy="4653136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275D10AA-49E2-8857-95D6-912FB8571E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787154"/>
            <a:ext cx="6732240" cy="3070846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33D94C3E-0FC2-807B-B2B1-A9B3142131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450" y="0"/>
            <a:ext cx="5157981" cy="432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7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83"/>
    </mc:Choice>
    <mc:Fallback xmlns="">
      <p:transition spd="slow" advTm="23683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CE900424-4D3F-836A-D3EC-3B44C3AEA3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86" y="234428"/>
            <a:ext cx="7986428" cy="6389144"/>
          </a:xfrm>
        </p:spPr>
      </p:pic>
    </p:spTree>
    <p:extLst>
      <p:ext uri="{BB962C8B-B14F-4D97-AF65-F5344CB8AC3E}">
        <p14:creationId xmlns:p14="http://schemas.microsoft.com/office/powerpoint/2010/main" val="19598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87"/>
    </mc:Choice>
    <mc:Fallback xmlns="">
      <p:transition spd="slow" advTm="3088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5148064" y="215900"/>
            <a:ext cx="3898776" cy="573338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lt-LT" sz="3200" dirty="0">
                <a:solidFill>
                  <a:schemeClr val="tx1"/>
                </a:solidFill>
              </a:rPr>
              <a:t>Plungės rajono savivaldybės visuomenės sveikatos biuras primena visiems apie vykdomas nemokamas prevencines programas </a:t>
            </a:r>
            <a:br>
              <a:rPr lang="lt-LT" sz="3200" dirty="0">
                <a:solidFill>
                  <a:schemeClr val="tx1"/>
                </a:solidFill>
              </a:rPr>
            </a:br>
            <a:endParaRPr lang="lt-LT" sz="3200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" y="-51051"/>
            <a:ext cx="5289167" cy="6909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Garsas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58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03"/>
    </mc:Choice>
    <mc:Fallback xmlns="">
      <p:transition spd="slow" advTm="22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E1739A3-974B-E1DE-A167-B22F5DF58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8B6609F6-D835-412E-CD3A-B3F1C87F6B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1" y="116632"/>
            <a:ext cx="7920879" cy="6336704"/>
          </a:xfrm>
        </p:spPr>
      </p:pic>
    </p:spTree>
    <p:extLst>
      <p:ext uri="{BB962C8B-B14F-4D97-AF65-F5344CB8AC3E}">
        <p14:creationId xmlns:p14="http://schemas.microsoft.com/office/powerpoint/2010/main" val="300381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57"/>
    </mc:Choice>
    <mc:Fallback xmlns="">
      <p:transition spd="slow" advTm="42257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BD106076-B2F9-4151-234A-A2BB53EDC6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" y="33093"/>
            <a:ext cx="5431087" cy="6824907"/>
          </a:xfr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F0E716F2-F436-9974-C7DD-C385DE4C5D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196752"/>
            <a:ext cx="2610484" cy="385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13321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9911095-FC30-3206-58A3-160BD1A24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193494CD-F1C6-2831-156F-7C9F0F3209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38" y="89304"/>
            <a:ext cx="8288508" cy="5859976"/>
          </a:xfrm>
        </p:spPr>
      </p:pic>
    </p:spTree>
    <p:extLst>
      <p:ext uri="{BB962C8B-B14F-4D97-AF65-F5344CB8AC3E}">
        <p14:creationId xmlns:p14="http://schemas.microsoft.com/office/powerpoint/2010/main" val="41749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56"/>
    </mc:Choice>
    <mc:Fallback xmlns="">
      <p:transition spd="slow" advTm="24356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F489DA6E-4937-3385-76BD-25769CBF7F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894"/>
            <a:ext cx="7932103" cy="6649466"/>
          </a:xfrm>
        </p:spPr>
      </p:pic>
    </p:spTree>
    <p:extLst>
      <p:ext uri="{BB962C8B-B14F-4D97-AF65-F5344CB8AC3E}">
        <p14:creationId xmlns:p14="http://schemas.microsoft.com/office/powerpoint/2010/main" val="376230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69"/>
    </mc:Choice>
    <mc:Fallback xmlns="">
      <p:transition spd="slow" advTm="63869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6E95D0E9-7E05-875A-4091-6EB866C988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-24073"/>
            <a:ext cx="2736304" cy="6840761"/>
          </a:xfrm>
        </p:spPr>
      </p:pic>
    </p:spTree>
    <p:extLst>
      <p:ext uri="{BB962C8B-B14F-4D97-AF65-F5344CB8AC3E}">
        <p14:creationId xmlns:p14="http://schemas.microsoft.com/office/powerpoint/2010/main" val="113348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9"/>
    </mc:Choice>
    <mc:Fallback xmlns="">
      <p:transition spd="slow" advTm="4589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1F3EC35D-2B6B-466A-66ED-03F3D84AD0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7793"/>
            <a:ext cx="3347863" cy="4735307"/>
          </a:xfr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913A24FA-08B7-EB1A-1F91-8E523178E0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843" y="692696"/>
            <a:ext cx="6012160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062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CCADA683-C3CA-63B0-DCBE-35B6647BF6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-28100"/>
            <a:ext cx="4896544" cy="6925805"/>
          </a:xfrm>
        </p:spPr>
      </p:pic>
    </p:spTree>
    <p:extLst>
      <p:ext uri="{BB962C8B-B14F-4D97-AF65-F5344CB8AC3E}">
        <p14:creationId xmlns:p14="http://schemas.microsoft.com/office/powerpoint/2010/main" val="18717230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D5602E2-860D-A9AE-D3B2-20D1C338F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6F5E1A5F-6C82-DF29-F239-74ED474EC2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1942"/>
            <a:ext cx="8172400" cy="6850906"/>
          </a:xfrm>
        </p:spPr>
      </p:pic>
    </p:spTree>
    <p:extLst>
      <p:ext uri="{BB962C8B-B14F-4D97-AF65-F5344CB8AC3E}">
        <p14:creationId xmlns:p14="http://schemas.microsoft.com/office/powerpoint/2010/main" val="240552257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E7BEF8D-E3F5-FEB7-B9E1-3A4FF6906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8EEBAB90-D697-A74B-4F5A-649E649929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79528" cy="4725144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70B547C1-0722-4D83-D8CE-E6C69E9F81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051" y="-2806"/>
            <a:ext cx="4847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0492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710AA71A-3C25-C549-89BF-D05B283A02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025" y="3554863"/>
            <a:ext cx="3027975" cy="3311525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7450890B-08F4-5CEB-BBDB-761D5963F0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109" y="1669392"/>
            <a:ext cx="3597916" cy="4286991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158CFFDC-5759-84C6-D415-FEC4AF689A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" y="-32857"/>
            <a:ext cx="4047740" cy="3039682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1F57E146-1147-5B75-C7FC-68A6F09D1D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54766"/>
            <a:ext cx="7093715" cy="1803234"/>
          </a:xfrm>
          <a:prstGeom prst="rect">
            <a:avLst/>
          </a:prstGeom>
        </p:spPr>
      </p:pic>
      <p:pic>
        <p:nvPicPr>
          <p:cNvPr id="13" name="Paveikslėlis 12">
            <a:extLst>
              <a:ext uri="{FF2B5EF4-FFF2-40B4-BE49-F238E27FC236}">
                <a16:creationId xmlns:a16="http://schemas.microsoft.com/office/drawing/2014/main" id="{55EE2719-F299-78ED-11C7-5F8DD6271A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379" y="171891"/>
            <a:ext cx="3779912" cy="283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845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07504" y="1052736"/>
            <a:ext cx="4187890" cy="5112568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lt-LT" sz="2800" dirty="0">
                <a:solidFill>
                  <a:schemeClr val="tx1"/>
                </a:solidFill>
              </a:rPr>
              <a:t>Plungės rajono savivaldybės visuomenės sveikatos biuras vykdo atnaujintą SVEIKATOS STIPRINIMO PROGRAMĄ, SKIRTĄ ŠIRDIES IR KRAUJAGYSLIŲ LIGŲ BEI CUKRINIO DIABETO PROFILAKTIKAI programą</a:t>
            </a:r>
            <a:br>
              <a:rPr lang="lt-LT" sz="2800" dirty="0">
                <a:solidFill>
                  <a:schemeClr val="tx1"/>
                </a:solidFill>
              </a:rPr>
            </a:br>
            <a:endParaRPr lang="lt-LT" sz="2800" dirty="0">
              <a:solidFill>
                <a:schemeClr val="tx1"/>
              </a:solidFill>
            </a:endParaRPr>
          </a:p>
        </p:txBody>
      </p:sp>
      <p:pic>
        <p:nvPicPr>
          <p:cNvPr id="3" name="Garsas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394" y="0"/>
            <a:ext cx="4848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7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10"/>
    </mc:Choice>
    <mc:Fallback xmlns="">
      <p:transition spd="slow" advTm="23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28E40100-4197-E523-C1D6-505E4B36DD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" y="-35703"/>
            <a:ext cx="5771038" cy="4616831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DBA4C755-2A0E-4822-AAC1-044A1ACDFB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900" y="2708920"/>
            <a:ext cx="5186350" cy="41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04467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D59A9237-A248-C139-6B08-072CA19A14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42" y="-39428"/>
            <a:ext cx="4004442" cy="5339258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8174BA8A-620C-79D8-4DA5-7F16CEE3DE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028"/>
            <a:ext cx="5652120" cy="4176464"/>
          </a:xfrm>
          <a:prstGeom prst="rect">
            <a:avLst/>
          </a:prstGeom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433CF89C-18B7-E280-38ED-5C34478A93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973" y="2071514"/>
            <a:ext cx="3589864" cy="478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85433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1153DF72-CC1F-D0BB-3AD7-651EC25D1C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0" y="7212"/>
            <a:ext cx="4139406" cy="3311525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B26EF5A9-22D3-A3F4-DF39-89A7858C3F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6632"/>
            <a:ext cx="2689497" cy="3585996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520206F2-4491-B8EE-7296-9DFFD2FEE5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1" y="3448857"/>
            <a:ext cx="4187957" cy="3140968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13E7E037-27ED-50A0-7FA8-F16DB735D3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826343"/>
            <a:ext cx="4032448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9912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8D646BA4-DB41-15ED-3EE1-5D134B44E3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0"/>
            <a:ext cx="5184576" cy="6912770"/>
          </a:xfr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C6EBB9A8-7CCF-2C62-D5DA-30FBFA1E88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781692"/>
            <a:ext cx="5508104" cy="4131078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9109C35A-7DE9-CAE8-F8D9-D2502815BB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-387424"/>
            <a:ext cx="5508104" cy="413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781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416870C-1462-B9EE-C1BD-CBCF72F53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32A4B859-6FC9-34C9-A250-7FC780DC77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658" y="191468"/>
            <a:ext cx="9215658" cy="5183808"/>
          </a:xfrm>
        </p:spPr>
      </p:pic>
    </p:spTree>
    <p:extLst>
      <p:ext uri="{BB962C8B-B14F-4D97-AF65-F5344CB8AC3E}">
        <p14:creationId xmlns:p14="http://schemas.microsoft.com/office/powerpoint/2010/main" val="92258024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521679DB-EAC8-1B32-130E-21471F5D39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" y="-7567"/>
            <a:ext cx="3009473" cy="4012631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8F2E6686-9346-F5BB-5100-59C1C63EA8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90887"/>
            <a:ext cx="4496931" cy="3372698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B4594724-21A3-D400-246B-4345CD1D85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831" y="3502979"/>
            <a:ext cx="4427984" cy="3320988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4A8F4CEA-F3B5-3412-BDC0-0C8B537C6D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730516"/>
            <a:ext cx="3489852" cy="46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0455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9197BDCC-9351-F0F5-1663-C9FFAEDDB7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83968" cy="3591241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7F5A3A43-CDB5-6DB8-8753-C1980F462E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579" y="1340768"/>
            <a:ext cx="4869160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02448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A1A02115-8D4E-5EC8-B186-BB5AE56FBA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56" y="12432"/>
            <a:ext cx="4139952" cy="3470513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C1B304F3-ED40-1062-DAD3-CFB3242D66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3620"/>
            <a:ext cx="3057804" cy="4077072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5FCEF2F7-977A-8DA1-0AC0-8053339DF9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525" y="3482945"/>
            <a:ext cx="4513840" cy="3385380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B1FC6200-20FA-1908-D5EE-9FE7DEA6D3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482945"/>
            <a:ext cx="1926933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50896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1461870F-F1CC-C611-2B21-F8E6CC91E9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-28100"/>
            <a:ext cx="4896544" cy="6925805"/>
          </a:xfrm>
        </p:spPr>
      </p:pic>
    </p:spTree>
    <p:extLst>
      <p:ext uri="{BB962C8B-B14F-4D97-AF65-F5344CB8AC3E}">
        <p14:creationId xmlns:p14="http://schemas.microsoft.com/office/powerpoint/2010/main" val="340968589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744841E7-0D8D-C8C2-D77C-6DF92197FA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80" y="188640"/>
            <a:ext cx="4070480" cy="5427308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89894D62-3E59-40B3-D2DC-235798017E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621104"/>
            <a:ext cx="4785097" cy="35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69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1" y="476672"/>
            <a:ext cx="9024746" cy="5649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Garsas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87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17"/>
    </mc:Choice>
    <mc:Fallback xmlns="">
      <p:transition spd="slow" advTm="23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79E2747C-577E-7602-DFFD-9165969A27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6"/>
            <a:ext cx="4683910" cy="3311525"/>
          </a:xfr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98325737-48C8-FBFD-74EA-3F9731C3A3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0"/>
            <a:ext cx="2967794" cy="3957059"/>
          </a:xfrm>
          <a:prstGeom prst="rect">
            <a:avLst/>
          </a:prstGeom>
        </p:spPr>
      </p:pic>
      <p:pic>
        <p:nvPicPr>
          <p:cNvPr id="13" name="Paveikslėlis 12">
            <a:extLst>
              <a:ext uri="{FF2B5EF4-FFF2-40B4-BE49-F238E27FC236}">
                <a16:creationId xmlns:a16="http://schemas.microsoft.com/office/drawing/2014/main" id="{D5D640E7-14FE-8844-10A3-23FAED608F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414112"/>
            <a:ext cx="4589716" cy="344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9726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80B892F5-53F7-6BD3-6C59-86ECB72126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0912" y="548680"/>
            <a:ext cx="7622175" cy="538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90139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810516AF-2D50-BBED-8BEF-22873A3885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158970"/>
            <a:ext cx="4932040" cy="3699030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25AF2D1E-738F-A129-37B9-53E00B7213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32040" cy="3699030"/>
          </a:xfrm>
          <a:prstGeom prst="rect">
            <a:avLst/>
          </a:prstGeom>
        </p:spPr>
      </p:pic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EEC4E079-D73C-430E-A2C3-35A59AF3E9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27584" y="3140968"/>
            <a:ext cx="2987824" cy="399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09706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2CF917B-FFEF-3EFF-C3AE-87407A6DA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A4E5CA8A-6874-DAB5-DF27-773C19D959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38" y="160618"/>
            <a:ext cx="7797662" cy="6536764"/>
          </a:xfrm>
        </p:spPr>
      </p:pic>
    </p:spTree>
    <p:extLst>
      <p:ext uri="{BB962C8B-B14F-4D97-AF65-F5344CB8AC3E}">
        <p14:creationId xmlns:p14="http://schemas.microsoft.com/office/powerpoint/2010/main" val="28672382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1F3D668-7FAA-BF01-6450-AE10726D2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B8FE58AB-C224-A68F-B29E-474C35CA7A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5" y="0"/>
            <a:ext cx="3651869" cy="4869160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3F01C4A0-D1AA-2A8D-5B59-5424D3A92E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039" y="0"/>
            <a:ext cx="3939902" cy="5253203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EDD32788-2BBA-36DD-1DFA-48CF68A753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010" y="3573016"/>
            <a:ext cx="4379979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43812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DBB4A4B-588B-8E40-FDA5-919EC5990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3A4A3BF0-9B1A-3098-8057-C78BC2A6DC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1" y="33953"/>
            <a:ext cx="7344816" cy="6157144"/>
          </a:xfrm>
        </p:spPr>
      </p:pic>
    </p:spTree>
    <p:extLst>
      <p:ext uri="{BB962C8B-B14F-4D97-AF65-F5344CB8AC3E}">
        <p14:creationId xmlns:p14="http://schemas.microsoft.com/office/powerpoint/2010/main" val="161116212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B0DBB2B3-1350-98F7-7763-2CC2FB0823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-28100"/>
            <a:ext cx="4900306" cy="6931126"/>
          </a:xfrm>
        </p:spPr>
      </p:pic>
    </p:spTree>
    <p:extLst>
      <p:ext uri="{BB962C8B-B14F-4D97-AF65-F5344CB8AC3E}">
        <p14:creationId xmlns:p14="http://schemas.microsoft.com/office/powerpoint/2010/main" val="384349557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9F0329DD-BD23-9FFE-C3BE-32C613E68A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91526" y="404704"/>
            <a:ext cx="3311525" cy="2483643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2240DEB0-8980-9E86-39AF-FFCD4557AF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13604" y="554639"/>
            <a:ext cx="4437112" cy="3327834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F29E488D-720F-65C4-11CA-85D1E8AA61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51419" y="1765083"/>
            <a:ext cx="4437112" cy="332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36974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5DB8373-6858-E692-91C3-1213710B3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179BE575-F578-3041-FA79-8C5C461462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17" y="-12800"/>
            <a:ext cx="8196132" cy="6870800"/>
          </a:xfrm>
        </p:spPr>
      </p:pic>
    </p:spTree>
    <p:extLst>
      <p:ext uri="{BB962C8B-B14F-4D97-AF65-F5344CB8AC3E}">
        <p14:creationId xmlns:p14="http://schemas.microsoft.com/office/powerpoint/2010/main" val="114201219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63307024-C812-C4F2-20E7-6EEDAC7349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70" y="93677"/>
            <a:ext cx="4735129" cy="3551347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8E4EC3F9-F5F8-83DE-E6D8-E98B74671A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340" y="1412776"/>
            <a:ext cx="3913190" cy="521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956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" y="0"/>
            <a:ext cx="9068281" cy="5649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2" y="5517231"/>
            <a:ext cx="9033404" cy="1340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Garsas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6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58"/>
    </mc:Choice>
    <mc:Fallback xmlns="">
      <p:transition spd="slow" advTm="22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454253E-DBB6-931B-8339-984995377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9980" y="908720"/>
            <a:ext cx="3602033" cy="1151965"/>
          </a:xfrm>
        </p:spPr>
        <p:txBody>
          <a:bodyPr/>
          <a:lstStyle/>
          <a:p>
            <a:pPr algn="ctr"/>
            <a:r>
              <a:rPr lang="lt-LT" sz="4000" dirty="0"/>
              <a:t>Viso dalyvavo 19 komandų, kurias sudarė 133 asmenys</a:t>
            </a:r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9E9EC637-1AF5-1C76-31E2-4722F7B9D4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434023" cy="3717032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1D0EEC7B-E476-38DB-ECEA-77EF53B72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283" y="2924944"/>
            <a:ext cx="4691717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69274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veikslėlis 4">
            <a:extLst>
              <a:ext uri="{FF2B5EF4-FFF2-40B4-BE49-F238E27FC236}">
                <a16:creationId xmlns:a16="http://schemas.microsoft.com/office/drawing/2014/main" id="{8750C239-2EDD-F974-C863-1AD327C69F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" y="135601"/>
            <a:ext cx="4199177" cy="3149383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9B1CED4F-CFA4-418B-A54E-849AFF217A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854" y="16387"/>
            <a:ext cx="4358129" cy="3268597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67912918-54BA-841D-9152-8BDDD85E68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185" y="3400934"/>
            <a:ext cx="4379977" cy="328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09468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516A79A8-3570-6CA6-D5C3-E9BA472CE1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246" y="3429000"/>
            <a:ext cx="4415366" cy="3311525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91CC9984-564D-4EF9-01A9-F21DCDF987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64088" cy="402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4947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649699C1-FD84-A683-14A5-AC9A011782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949"/>
            <a:ext cx="3995936" cy="5651961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0D7C8D02-F55A-3180-951E-FFB769D8E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150" y="1280149"/>
            <a:ext cx="5167850" cy="350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8985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566625CD-33EE-5EDD-A93C-D181C698AA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027"/>
            <a:ext cx="4572000" cy="6096002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238D10C1-3103-C5B6-3D0C-07AEC1171C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24" y="3212976"/>
            <a:ext cx="4860032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3129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E23DA530-00E2-1426-433E-48B6F6893C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84" y="-20750"/>
            <a:ext cx="4802367" cy="4025814"/>
          </a:xfrm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5D196CC2-EC66-CCBC-946A-E8F632FF9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225" y="2146548"/>
            <a:ext cx="4434023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03008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36AFB7A8-E9E8-D2A3-E9D3-36311F6281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63888" cy="4751852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E68743D4-1D26-F32F-C656-11E2002249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-99392"/>
            <a:ext cx="5220072" cy="3915054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5A4BD5B5-FD61-FB37-3E4C-6B744C4CC9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284984"/>
            <a:ext cx="4427984" cy="332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75596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08AADB8E-674E-01BF-2EAA-2FC9FDBAF9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-5259"/>
            <a:ext cx="5184576" cy="6912771"/>
          </a:xfrm>
        </p:spPr>
      </p:pic>
    </p:spTree>
    <p:extLst>
      <p:ext uri="{BB962C8B-B14F-4D97-AF65-F5344CB8AC3E}">
        <p14:creationId xmlns:p14="http://schemas.microsoft.com/office/powerpoint/2010/main" val="421266754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EDDD30AA-7895-208E-B0AF-5A06B75AF1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0"/>
            <a:ext cx="4847210" cy="6856026"/>
          </a:xfrm>
        </p:spPr>
      </p:pic>
    </p:spTree>
    <p:extLst>
      <p:ext uri="{BB962C8B-B14F-4D97-AF65-F5344CB8AC3E}">
        <p14:creationId xmlns:p14="http://schemas.microsoft.com/office/powerpoint/2010/main" val="72667694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D5B2BA50-F075-E093-9CC7-F4E9303111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4415366" cy="3311525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A5B291E7-5978-E4C7-9ED0-188745747C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844824"/>
            <a:ext cx="3381840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85940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grindinis įvykis">
  <a:themeElements>
    <a:clrScheme name="Pagrindinis įvykis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Pagrindinis įvykis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grindinis įvykis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TM04033927[[fn=Pagrindinis įvykis]]</Template>
  <TotalTime>1211</TotalTime>
  <Words>268</Words>
  <Application>Microsoft Office PowerPoint</Application>
  <PresentationFormat>Demonstracija ekrane (4:3)</PresentationFormat>
  <Paragraphs>69</Paragraphs>
  <Slides>107</Slides>
  <Notes>0</Notes>
  <HiddenSlides>0</HiddenSlides>
  <MMClips>9</MMClips>
  <ScaleCrop>false</ScaleCrop>
  <HeadingPairs>
    <vt:vector size="6" baseType="variant">
      <vt:variant>
        <vt:lpstr>Naudojami šriftai</vt:lpstr>
      </vt:variant>
      <vt:variant>
        <vt:i4>3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107</vt:i4>
      </vt:variant>
    </vt:vector>
  </HeadingPairs>
  <TitlesOfParts>
    <vt:vector size="111" baseType="lpstr">
      <vt:lpstr>Arial</vt:lpstr>
      <vt:lpstr>Impact</vt:lpstr>
      <vt:lpstr>Times New Roman</vt:lpstr>
      <vt:lpstr>Pagrindinis įvykis</vt:lpstr>
      <vt:lpstr>PLUNGĖS  RAJONO  SAVIVALDYBĖS VISUOMENĖS  SVEIKATOS BIURO STIPRINIMO  VEIKLOS 2022 metai </vt:lpstr>
      <vt:lpstr>„PowerPoint“ pateiktis</vt:lpstr>
      <vt:lpstr>„PowerPoint“ pateiktis</vt:lpstr>
      <vt:lpstr>Plungės rajono visuomenės sveikatos biure veikia priklausomybių konsultavimo kabinetas. Jame dirbantys specialistai padės Jums ar Jūsų artimam.</vt:lpstr>
      <vt:lpstr> Ankstyvosios intervencijos programą Plungės rajone vykdo Plungės rajono savivaldybės visuomenės sveikatos biuras. Registracija tel. 8 63801570. Dalyvavimas programoje nemokamas ir konfidencialus. </vt:lpstr>
      <vt:lpstr>Plungės rajono savivaldybės visuomenės sveikatos biuras primena visiems apie vykdomas nemokamas prevencines programas  </vt:lpstr>
      <vt:lpstr>Plungės rajono savivaldybės visuomenės sveikatos biuras vykdo atnaujintą SVEIKATOS STIPRINIMO PROGRAMĄ, SKIRTĄ ŠIRDIES IR KRAUJAGYSLIŲ LIGŲ BEI CUKRINIO DIABETO PROFILAKTIKAI programą 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Viso dalyvavo 19 komandų, kurias sudarė 133 asmenys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Iki kitų susitikimų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PLUNGĖS  RAJONO  SAVIVALDYBĖS VISUOMENĖS  SVEIKATOS BIURO STIPRINIMO  VEIKLOS</dc:title>
  <dc:creator>Sveikata</dc:creator>
  <cp:lastModifiedBy>Dejaneira Aistė Jakočiūnaitė</cp:lastModifiedBy>
  <cp:revision>151</cp:revision>
  <dcterms:created xsi:type="dcterms:W3CDTF">2020-01-09T09:44:23Z</dcterms:created>
  <dcterms:modified xsi:type="dcterms:W3CDTF">2023-01-04T08:48:49Z</dcterms:modified>
</cp:coreProperties>
</file>